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6"/>
  </p:notesMasterIdLst>
  <p:handoutMasterIdLst>
    <p:handoutMasterId r:id="rId17"/>
  </p:handoutMasterIdLst>
  <p:sldIdLst>
    <p:sldId id="257" r:id="rId2"/>
    <p:sldId id="258" r:id="rId3"/>
    <p:sldId id="259" r:id="rId4"/>
    <p:sldId id="260" r:id="rId5"/>
    <p:sldId id="261" r:id="rId6"/>
    <p:sldId id="262" r:id="rId7"/>
    <p:sldId id="271" r:id="rId8"/>
    <p:sldId id="263" r:id="rId9"/>
    <p:sldId id="265" r:id="rId10"/>
    <p:sldId id="266" r:id="rId11"/>
    <p:sldId id="267" r:id="rId12"/>
    <p:sldId id="269" r:id="rId13"/>
    <p:sldId id="268" r:id="rId14"/>
    <p:sldId id="270" r:id="rId15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AC5EBB-B5E6-40C2-9D92-670A49D43EEE}" v="1674" dt="2022-12-07T19:08:26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9984" autoAdjust="0"/>
    <p:restoredTop sz="96623" autoAdjust="0"/>
  </p:normalViewPr>
  <p:slideViewPr>
    <p:cSldViewPr snapToGrid="0">
      <p:cViewPr varScale="1">
        <p:scale>
          <a:sx n="79" d="100"/>
          <a:sy n="79" d="100"/>
        </p:scale>
        <p:origin x="-180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D519CA46-8B36-46A5-816C-7967F71F67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1E427AA7-1B77-4DAA-A7F6-908B01560F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F1B67-F02A-47F3-8693-C7BBE257EADF}" type="datetime1">
              <a:rPr lang="ru-RU" smtClean="0"/>
              <a:pPr/>
              <a:t>16.12.2022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E05B5F2D-53D7-48B9-BC43-698D68FC39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A5F566D5-1EF4-4EC7-BE91-E0B256AD90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EC541-6F2F-4C5D-A526-6DC013B2AC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9146486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31F87-841A-4734-AF2C-1C2A52F9D865}" type="datetime1">
              <a:rPr lang="ru-RU" smtClean="0"/>
              <a:pPr/>
              <a:t>16.12.2022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EDFF7-CE3D-41FC-A701-5F457E268C89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xmlns="" val="5532114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xmlns="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93119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xmlns="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9902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xmlns="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2916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xmlns="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98262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xmlns="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5355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xmlns="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23311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xmlns="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5668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xmlns="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31028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xmlns="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6043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xmlns="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08585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xmlns="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3900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5261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78" r:id="rId3"/>
    <p:sldLayoutId id="2147483677" r:id="rId4"/>
    <p:sldLayoutId id="2147483676" r:id="rId5"/>
    <p:sldLayoutId id="2147483675" r:id="rId6"/>
    <p:sldLayoutId id="2147483674" r:id="rId7"/>
    <p:sldLayoutId id="2147483673" r:id="rId8"/>
    <p:sldLayoutId id="2147483672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7">
            <a:extLst>
              <a:ext uri="{FF2B5EF4-FFF2-40B4-BE49-F238E27FC236}">
                <a16:creationId xmlns:a16="http://schemas.microsoft.com/office/drawing/2014/main" xmlns="" id="{5A0118C5-4F8D-4CF4-BADD-53FEACC6C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Техническое описание сайта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F98F79A4-A6C7-4101-B1E9-27E05CB7CF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31CE7A08-2184-4B99-ABC0-B40CD1D3F2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8D90378-A03B-DEFF-FFF9-F0601F98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72" y="181209"/>
            <a:ext cx="12197241" cy="1724504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+mj-lt"/>
                <a:cs typeface="+mj-lt"/>
              </a:rPr>
              <a:t>Министерство образования и науки Республики Башкортостан</a:t>
            </a:r>
            <a:endParaRPr lang="ru-RU" sz="2400" dirty="0">
              <a:solidFill>
                <a:schemeClr val="accent6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pPr algn="ctr"/>
            <a:r>
              <a:rPr lang="ru-RU" sz="2400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+mj-lt"/>
                <a:cs typeface="+mj-lt"/>
              </a:rPr>
              <a:t>Государственное бюджетное профессиональное образовательное учреждение</a:t>
            </a:r>
            <a:endParaRPr lang="ru-RU" sz="2400" dirty="0">
              <a:solidFill>
                <a:schemeClr val="accent6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pPr algn="ctr"/>
            <a:r>
              <a:rPr lang="ru-RU" sz="2400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+mj-lt"/>
                <a:cs typeface="+mj-lt"/>
              </a:rPr>
              <a:t>Уфимский колледж статистики, информатики и вычислительной техники</a:t>
            </a:r>
            <a:endParaRPr lang="ru-RU" sz="2400" dirty="0">
              <a:solidFill>
                <a:schemeClr val="accent6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pPr algn="ctr"/>
            <a:endParaRPr lang="ru-RU" sz="2400" dirty="0">
              <a:solidFill>
                <a:schemeClr val="accent6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79AFCB35-9C04-4524-A0B1-57FF6865D0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D11AD2AD-0BA0-4DD3-8EEA-84686A0E71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E5C5460-229E-46C8-A712-CC31798542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2552FC29-9118-466F-940E-80C84EFDF0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xmlns="" id="{0C156BF8-7FF7-440F-BE2B-417DFFE8BF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7" name="Freeform: Shape 22">
              <a:extLst>
                <a:ext uri="{FF2B5EF4-FFF2-40B4-BE49-F238E27FC236}">
                  <a16:creationId xmlns:a16="http://schemas.microsoft.com/office/drawing/2014/main" xmlns="" id="{B7067280-C3E7-4DF6-A345-B9FEF6EF8D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78365A8-666B-4417-9D3C-554E6E6B2C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24">
              <a:extLst>
                <a:ext uri="{FF2B5EF4-FFF2-40B4-BE49-F238E27FC236}">
                  <a16:creationId xmlns:a16="http://schemas.microsoft.com/office/drawing/2014/main" xmlns="" id="{E71CAAFA-0A31-4308-AB9F-B1C84ABDF9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96AB1D25-144D-4BB4-A45C-60B8A094F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26">
              <a:extLst>
                <a:ext uri="{FF2B5EF4-FFF2-40B4-BE49-F238E27FC236}">
                  <a16:creationId xmlns:a16="http://schemas.microsoft.com/office/drawing/2014/main" xmlns="" id="{069F0FB4-779A-48FC-AC33-784F177C92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1A90F8A-6079-BEA7-C29D-20183D9222E0}"/>
              </a:ext>
            </a:extLst>
          </p:cNvPr>
          <p:cNvSpPr txBox="1"/>
          <p:nvPr/>
        </p:nvSpPr>
        <p:spPr>
          <a:xfrm>
            <a:off x="6496326" y="4776304"/>
            <a:ext cx="639845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Выполнили студенты гр. 19П-1: Газиева А.Ф., </a:t>
            </a:r>
            <a:r>
              <a:rPr lang="ru-RU" sz="2000" dirty="0" err="1">
                <a:solidFill>
                  <a:schemeClr val="accent6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Мухаметова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 А.Р., Сафина А.Р., Хусаинова А.Ф.</a:t>
            </a:r>
            <a:endParaRPr lang="ru-RU" sz="2000" dirty="0">
              <a:solidFill>
                <a:schemeClr val="accent6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+mn-lt"/>
                <a:cs typeface="+mn-lt"/>
              </a:rPr>
              <a:t>Проверила: Каримова Р.Ф</a:t>
            </a:r>
            <a:r>
              <a:rPr lang="ru-RU" sz="2000" dirty="0">
                <a:latin typeface="Times New Roman"/>
                <a:ea typeface="+mn-lt"/>
                <a:cs typeface="+mn-lt"/>
              </a:rPr>
              <a:t>.</a:t>
            </a:r>
            <a:endParaRPr lang="ru-RU" sz="2000" dirty="0">
              <a:latin typeface="Times New Roman"/>
              <a:cs typeface="Times New Roman"/>
            </a:endParaRPr>
          </a:p>
          <a:p>
            <a:pPr algn="l"/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11686783" y="6313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608000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37F8881-AAE2-9A4E-A0BA-CB855AE8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81" y="488390"/>
            <a:ext cx="12196481" cy="1347974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+mj-lt"/>
                <a:cs typeface="+mj-lt"/>
              </a:rPr>
              <a:t>Рекомендуемые требования к аппаратному обеспечению </a:t>
            </a:r>
            <a:r>
              <a:rPr lang="ru-RU" sz="4000" dirty="0" smtClean="0">
                <a:solidFill>
                  <a:schemeClr val="accent6">
                    <a:lumMod val="50000"/>
                  </a:schemeClr>
                </a:solidFill>
                <a:latin typeface="Times New Roman"/>
                <a:ea typeface="+mj-lt"/>
                <a:cs typeface="+mj-lt"/>
              </a:rPr>
              <a:t>пользователя сайта</a:t>
            </a:r>
            <a:endParaRPr lang="ru-RU" sz="4000" dirty="0">
              <a:solidFill>
                <a:schemeClr val="accent6">
                  <a:lumMod val="50000"/>
                </a:schemeClr>
              </a:solidFill>
              <a:latin typeface="Times New Roman"/>
            </a:endParaRPr>
          </a:p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9F45A31-7799-ACF2-6875-C717F3661B0D}"/>
              </a:ext>
            </a:extLst>
          </p:cNvPr>
          <p:cNvSpPr txBox="1"/>
          <p:nvPr/>
        </p:nvSpPr>
        <p:spPr>
          <a:xfrm>
            <a:off x="406803" y="1509727"/>
            <a:ext cx="755810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360000"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Корректное отображение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веб-системы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не может быть гарантировано при несоответствии любого из параметров ПО пользователя приведенным ниже требованиям: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5" descr="Изображение выглядит как сидит, внутренний, белый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xmlns="" id="{EBB65DAB-9C17-35E3-622E-B78406BD5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219" y="2051973"/>
            <a:ext cx="3393141" cy="33931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493296" y="3404937"/>
            <a:ext cx="69422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 algn="just">
              <a:buFont typeface="Wingdings" pitchFamily="2" charset="2"/>
              <a:buChar char="Ø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минимальное разрешение экрана пользователя: 1024х768 пикселей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indent="360000" algn="just">
              <a:buFont typeface="Wingdings" pitchFamily="2" charset="2"/>
              <a:buChar char="Ø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тип браузера: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Internet Explorer 8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 выше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MozillaFirefox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15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 выше,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Opera 12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 выше,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Safari 6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 выше,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GoogleChrome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21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 выше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Font typeface="Wingdings" pitchFamily="2" charset="2"/>
              <a:buChar char="Ø"/>
            </a:pPr>
            <a:endParaRPr lang="ru-RU" dirty="0" smtClean="0"/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1686783" y="631330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179970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37F8881-AAE2-9A4E-A0BA-CB855AE8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40" y="723714"/>
            <a:ext cx="12196481" cy="664416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+mj-lt"/>
                <a:cs typeface="+mj-lt"/>
              </a:rPr>
              <a:t>Стиль программирования</a:t>
            </a:r>
            <a:endParaRPr lang="ru-RU" dirty="0">
              <a:solidFill>
                <a:schemeClr val="accent6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9F45A31-7799-ACF2-6875-C717F3661B0D}"/>
              </a:ext>
            </a:extLst>
          </p:cNvPr>
          <p:cNvSpPr txBox="1"/>
          <p:nvPr/>
        </p:nvSpPr>
        <p:spPr>
          <a:xfrm>
            <a:off x="205524" y="1978135"/>
            <a:ext cx="620780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457200" algn="just"/>
            <a:r>
              <a:rPr lang="ru-RU" sz="2800" b="1" i="1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Функциональное программирование </a:t>
            </a:r>
            <a:r>
              <a:rPr lang="ru-RU" sz="2800" i="1" dirty="0" smtClean="0">
                <a:latin typeface="Times New Roman" pitchFamily="18" charset="0"/>
                <a:cs typeface="Times New Roman" pitchFamily="18" charset="0"/>
              </a:rPr>
              <a:t>— </a:t>
            </a:r>
            <a:r>
              <a:rPr lang="ru-RU" sz="2800" i="1" dirty="0" smtClean="0">
                <a:latin typeface="Times New Roman" pitchFamily="18" charset="0"/>
                <a:cs typeface="Times New Roman" pitchFamily="18" charset="0"/>
              </a:rPr>
              <a:t>это стиль </a:t>
            </a:r>
            <a:r>
              <a:rPr lang="ru-RU" sz="2800" i="1" dirty="0" smtClean="0">
                <a:latin typeface="Times New Roman" pitchFamily="18" charset="0"/>
                <a:cs typeface="Times New Roman" pitchFamily="18" charset="0"/>
              </a:rPr>
              <a:t>программирования</a:t>
            </a:r>
            <a:r>
              <a:rPr lang="ru-RU" sz="2800" i="1" dirty="0" smtClean="0">
                <a:latin typeface="Times New Roman" pitchFamily="18" charset="0"/>
                <a:cs typeface="Times New Roman" pitchFamily="18" charset="0"/>
              </a:rPr>
              <a:t>, в котором особое значение придается использованию функций и неизменяемых данных.</a:t>
            </a:r>
            <a:endParaRPr lang="ru-RU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86783" y="6313304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11</a:t>
            </a:r>
            <a:endParaRPr lang="ru-RU" dirty="0"/>
          </a:p>
        </p:txBody>
      </p:sp>
      <p:pic>
        <p:nvPicPr>
          <p:cNvPr id="7" name="Рисунок 6" descr="thum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223" y="1844842"/>
            <a:ext cx="5518484" cy="3449053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8" name="Рисунок 7" descr="1624480987_18-phonoteka_org-p-programmirovanie-oboi-krasivo-1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56" y="4797469"/>
            <a:ext cx="2815849" cy="1759906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xmlns="" val="314174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37F8881-AAE2-9A4E-A0BA-CB855AE8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78" y="566832"/>
            <a:ext cx="12196481" cy="66441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+mj-lt"/>
                <a:cs typeface="+mj-lt"/>
              </a:rPr>
              <a:t>Стандарт оформления кода. 6 общих правил</a:t>
            </a:r>
            <a:r>
              <a:rPr lang="ru-RU" dirty="0">
                <a:latin typeface="Times New Roman"/>
                <a:ea typeface="+mj-lt"/>
                <a:cs typeface="+mj-lt"/>
              </a:rPr>
              <a:t>: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9F45A31-7799-ACF2-6875-C717F3661B0D}"/>
              </a:ext>
            </a:extLst>
          </p:cNvPr>
          <p:cNvSpPr txBox="1"/>
          <p:nvPr/>
        </p:nvSpPr>
        <p:spPr>
          <a:xfrm>
            <a:off x="1201831" y="1546412"/>
            <a:ext cx="10467974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Times New Roman"/>
                <a:cs typeface="Times New Roman"/>
              </a:rPr>
              <a:t>1. Нужно использовать понятные и читаемые названия. Применять только английские слова, обозначающие суть;</a:t>
            </a:r>
          </a:p>
          <a:p>
            <a:r>
              <a:rPr lang="ru-RU" sz="2400" dirty="0">
                <a:latin typeface="Times New Roman"/>
                <a:cs typeface="Times New Roman"/>
              </a:rPr>
              <a:t>2. Делать отступы на каждом уровне и отделять логические блоки пустой строкой;</a:t>
            </a:r>
          </a:p>
          <a:p>
            <a:r>
              <a:rPr lang="ru-RU" sz="2400" dirty="0">
                <a:latin typeface="Times New Roman"/>
                <a:cs typeface="Times New Roman"/>
              </a:rPr>
              <a:t>3. Сокращать вложенность кода и убирать дублирования;</a:t>
            </a:r>
          </a:p>
          <a:p>
            <a:r>
              <a:rPr lang="ru-RU" sz="2400" dirty="0">
                <a:latin typeface="Times New Roman"/>
                <a:cs typeface="Times New Roman"/>
              </a:rPr>
              <a:t>4. Контролировать длину. Рекомендуется для функций не более 20 строк, для метода не более 50 строк, для класса не более 300, а для файла – не более 1000 строк;</a:t>
            </a:r>
          </a:p>
          <a:p>
            <a:r>
              <a:rPr lang="ru-RU" sz="2400" dirty="0">
                <a:latin typeface="Times New Roman"/>
                <a:cs typeface="Times New Roman"/>
              </a:rPr>
              <a:t>5. Следует комментировать и документировать код. Это позволяет фиксировать всю необходимую информацию;</a:t>
            </a:r>
          </a:p>
          <a:p>
            <a:r>
              <a:rPr lang="ru-RU" sz="2400" dirty="0">
                <a:latin typeface="Times New Roman"/>
                <a:cs typeface="Times New Roman"/>
              </a:rPr>
              <a:t>6. Использовать рефакторинг.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86783" y="631330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723759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F0ADB1F-A7C1-95E7-FC97-5C059541F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641" y="-172758"/>
            <a:ext cx="7221071" cy="1325563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Пример оформления кода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E05742F-5B82-A580-858C-5D32A9B9D537}"/>
              </a:ext>
            </a:extLst>
          </p:cNvPr>
          <p:cNvSpPr txBox="1"/>
          <p:nvPr/>
        </p:nvSpPr>
        <p:spPr>
          <a:xfrm>
            <a:off x="1219848" y="1960527"/>
            <a:ext cx="220923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latin typeface="Times New Roman"/>
                <a:cs typeface="Times New Roman"/>
              </a:rPr>
              <a:t>HTML + PHP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605DD80-9304-0C2D-1702-F335D97924F7}"/>
              </a:ext>
            </a:extLst>
          </p:cNvPr>
          <p:cNvSpPr txBox="1"/>
          <p:nvPr/>
        </p:nvSpPr>
        <p:spPr>
          <a:xfrm>
            <a:off x="9092014" y="1338829"/>
            <a:ext cx="220923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latin typeface="Times New Roman"/>
                <a:cs typeface="Times New Roman"/>
              </a:rPr>
              <a:t>CSS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686783" y="631330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13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9808" y="938463"/>
            <a:ext cx="2858956" cy="25634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757" y="3663005"/>
            <a:ext cx="6724480" cy="30385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10838" y="2151181"/>
            <a:ext cx="2969095" cy="31788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00525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185">
            <a:extLst>
              <a:ext uri="{FF2B5EF4-FFF2-40B4-BE49-F238E27FC236}">
                <a16:creationId xmlns:a16="http://schemas.microsoft.com/office/drawing/2014/main" xmlns="" id="{8A351602-3772-4279-B0D3-A523F6F6EA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A5AAAA75-5FFB-4C07-AD4A-3146773E6C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1479895E-3847-44BB-8404-28F14219FB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50E02F68-8149-4236-8D9F-6B550F78B9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956FCAAB-F073-4561-A484-42C7DD10DC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6CF8DB94-87A3-43E9-9BBB-301CFF0FB0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7D6BF779-0B8C-4CC2-9268-9506AD0C53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489B7BFD-8F45-4093-AD9C-91B15B0503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" name="Рисунок 3" descr="Бенгальский огонь ночью с рождественской елкой">
            <a:extLst>
              <a:ext uri="{FF2B5EF4-FFF2-40B4-BE49-F238E27FC236}">
                <a16:creationId xmlns:a16="http://schemas.microsoft.com/office/drawing/2014/main" xmlns="" id="{AF87280D-C86B-1A2A-5DB8-C78BD28C6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1" b="87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C7FA6E3-5183-4E37-B15B-91038FE1FB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4588045" y="0"/>
            <a:ext cx="7603955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aphic 190">
            <a:extLst>
              <a:ext uri="{FF2B5EF4-FFF2-40B4-BE49-F238E27FC236}">
                <a16:creationId xmlns:a16="http://schemas.microsoft.com/office/drawing/2014/main" xmlns="" id="{F3F5D407-83EF-4D7F-9DAF-4C3CEB778F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5251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CC07906A-A83F-47F2-975A-C1756F4454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0C38730D-4164-41D4-81C0-E9A070EA84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D2539C73-C848-4608-957A-D6C0169139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624467" y="533549"/>
            <a:ext cx="5356040" cy="5343028"/>
            <a:chOff x="739960" y="1925092"/>
            <a:chExt cx="4376696" cy="436606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253EEDFE-1D2D-4938-9DF2-97FB4F709D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5EA4CF2D-570F-4529-ADDA-B37CF05B61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8" name="Oval 27">
              <a:extLst>
                <a:ext uri="{FF2B5EF4-FFF2-40B4-BE49-F238E27FC236}">
                  <a16:creationId xmlns:a16="http://schemas.microsoft.com/office/drawing/2014/main" xmlns="" id="{CBE92B83-AFA7-40B1-9D3C-502840BADC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8CA45AC-CE78-5A78-9001-16775207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668" y="982343"/>
            <a:ext cx="4759251" cy="28227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b="1" cap="all" spc="1500" dirty="0" err="1">
                <a:latin typeface="Times New Roman"/>
                <a:ea typeface="Source Sans Pro SemiBold" panose="020B0603030403020204" pitchFamily="34" charset="0"/>
                <a:cs typeface="Times New Roman"/>
              </a:rPr>
              <a:t>Спасибо</a:t>
            </a:r>
            <a:r>
              <a:rPr lang="en-US" sz="3400" b="1" cap="all" spc="1500" dirty="0">
                <a:latin typeface="Times New Roman"/>
                <a:ea typeface="Source Sans Pro SemiBold" panose="020B0603030403020204" pitchFamily="34" charset="0"/>
                <a:cs typeface="Times New Roman"/>
              </a:rPr>
              <a:t> </a:t>
            </a:r>
            <a:r>
              <a:rPr lang="en-US" sz="3400" b="1" cap="all" spc="1500" dirty="0" err="1">
                <a:latin typeface="Times New Roman"/>
                <a:ea typeface="Source Sans Pro SemiBold" panose="020B0603030403020204" pitchFamily="34" charset="0"/>
                <a:cs typeface="Times New Roman"/>
              </a:rPr>
              <a:t>за</a:t>
            </a:r>
            <a:r>
              <a:rPr lang="en-US" sz="3400" b="1" cap="all" spc="1500" dirty="0">
                <a:latin typeface="Times New Roman"/>
                <a:ea typeface="Source Sans Pro SemiBold" panose="020B0603030403020204" pitchFamily="34" charset="0"/>
                <a:cs typeface="Times New Roman"/>
              </a:rPr>
              <a:t> </a:t>
            </a:r>
            <a:r>
              <a:rPr lang="en-US" sz="3400" b="1" cap="all" spc="1500" dirty="0" err="1">
                <a:latin typeface="Times New Roman"/>
                <a:ea typeface="Source Sans Pro SemiBold" panose="020B0603030403020204" pitchFamily="34" charset="0"/>
                <a:cs typeface="Times New Roman"/>
              </a:rPr>
              <a:t>внимание</a:t>
            </a:r>
            <a:endParaRPr lang="en-US" sz="3400" b="1" cap="all" spc="1500">
              <a:latin typeface="Times New Roman"/>
              <a:ea typeface="Source Sans Pro SemiBold" panose="020B0603030403020204" pitchFamily="34" charset="0"/>
              <a:cs typeface="Times New Roman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20046D4B-EE93-4EAF-9717-C56B1E6814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9A3B4D80-4945-4E47-8FA7-BA0541CB6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7589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aphic 185">
            <a:extLst>
              <a:ext uri="{FF2B5EF4-FFF2-40B4-BE49-F238E27FC236}">
                <a16:creationId xmlns:a16="http://schemas.microsoft.com/office/drawing/2014/main" xmlns="" id="{8997F1B7-1EE7-4EA5-A5A4-866F9A810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B5E13483-2FB6-4753-8402-06FDC349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88F0DF22-F640-4002-B783-DF1C6A9473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9C2787B8-7984-4332-B611-D3D3DE898F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5AF3646C-B3D7-4F57-8FD2-CD93CEB392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C65FA7DA-93A0-43A4-834C-0F1BB9806A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104332FF-8349-42A5-B5C8-5EE3825CE2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xmlns="" id="{5A0118C5-4F8D-4CF4-BADD-53FEACC6C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xmlns="" id="{3C1D1FA3-6212-4B97-9B1E-C7F81247C2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xmlns="" id="{11C51958-04D4-4687-95A2-95DCDCF474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xmlns="" id="{79AFCB35-9C04-4524-A0B1-57FF6865D0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xmlns="" id="{D11AD2AD-0BA0-4DD3-8EEA-84686A0E71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20629A4-6989-BD9C-6F27-3D4123F5D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177" y="50339"/>
            <a:ext cx="7994079" cy="12029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</a:rPr>
              <a:t>Перечень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</a:rPr>
              <a:t>используемых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</a:rPr>
              <a:t>языков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</a:rPr>
              <a:t>программирования</a:t>
            </a:r>
            <a:endParaRPr lang="ru-R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A7DF254-8B42-9DAF-A89A-7CB465C9024C}"/>
              </a:ext>
            </a:extLst>
          </p:cNvPr>
          <p:cNvSpPr txBox="1"/>
          <p:nvPr/>
        </p:nvSpPr>
        <p:spPr>
          <a:xfrm>
            <a:off x="1727383" y="1632678"/>
            <a:ext cx="9641345" cy="435822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14300" indent="3429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/>
                <a:cs typeface="Times New Roman"/>
              </a:rPr>
              <a:t>HTML - </a:t>
            </a:r>
            <a:r>
              <a:rPr lang="en-US" sz="2000" b="1" dirty="0" err="1">
                <a:latin typeface="Times New Roman"/>
                <a:cs typeface="Times New Roman"/>
              </a:rPr>
              <a:t>э</a:t>
            </a:r>
            <a:r>
              <a:rPr lang="en-US" sz="2000" dirty="0" err="1">
                <a:latin typeface="Times New Roman"/>
                <a:cs typeface="Times New Roman"/>
              </a:rPr>
              <a:t>то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язык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разметки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гипертекста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 err="1">
                <a:latin typeface="Times New Roman"/>
                <a:cs typeface="Times New Roman"/>
              </a:rPr>
              <a:t>стандартный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язык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разметки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для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документов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 err="1">
                <a:latin typeface="Times New Roman"/>
                <a:cs typeface="Times New Roman"/>
              </a:rPr>
              <a:t>предназначенных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для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отображения</a:t>
            </a:r>
            <a:r>
              <a:rPr lang="en-US" sz="2000" dirty="0">
                <a:latin typeface="Times New Roman"/>
                <a:cs typeface="Times New Roman"/>
              </a:rPr>
              <a:t> и </a:t>
            </a:r>
            <a:r>
              <a:rPr lang="en-US" sz="2000" dirty="0" err="1">
                <a:latin typeface="Times New Roman"/>
                <a:cs typeface="Times New Roman"/>
              </a:rPr>
              <a:t>просмотра</a:t>
            </a:r>
            <a:r>
              <a:rPr lang="en-US" sz="2000" dirty="0">
                <a:latin typeface="Times New Roman"/>
                <a:cs typeface="Times New Roman"/>
              </a:rPr>
              <a:t> в </a:t>
            </a:r>
            <a:r>
              <a:rPr lang="en-US" sz="2000" dirty="0" err="1">
                <a:latin typeface="Times New Roman"/>
                <a:cs typeface="Times New Roman"/>
              </a:rPr>
              <a:t>Интернете</a:t>
            </a:r>
            <a:r>
              <a:rPr lang="en-US" sz="2000" dirty="0">
                <a:latin typeface="Times New Roman"/>
                <a:cs typeface="Times New Roman"/>
              </a:rPr>
              <a:t>..</a:t>
            </a:r>
            <a:endParaRPr lang="ru-RU" sz="2000" dirty="0"/>
          </a:p>
          <a:p>
            <a:pPr marL="114300" indent="3429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/>
                <a:cs typeface="Times New Roman"/>
              </a:rPr>
              <a:t>CSS </a:t>
            </a:r>
            <a:r>
              <a:rPr lang="en-US" sz="2000" dirty="0">
                <a:latin typeface="Times New Roman"/>
                <a:cs typeface="Times New Roman"/>
              </a:rPr>
              <a:t>- </a:t>
            </a:r>
            <a:r>
              <a:rPr lang="en-US" sz="2000" dirty="0" err="1">
                <a:latin typeface="Times New Roman"/>
                <a:cs typeface="Times New Roman"/>
              </a:rPr>
              <a:t>это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язык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 err="1">
                <a:latin typeface="Times New Roman"/>
                <a:cs typeface="Times New Roman"/>
              </a:rPr>
              <a:t>который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используется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как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средство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оформления</a:t>
            </a:r>
            <a:r>
              <a:rPr lang="en-US" sz="2000" dirty="0">
                <a:latin typeface="Times New Roman"/>
                <a:cs typeface="Times New Roman"/>
              </a:rPr>
              <a:t> web-</a:t>
            </a:r>
            <a:r>
              <a:rPr lang="en-US" sz="2000" dirty="0" err="1">
                <a:latin typeface="Times New Roman"/>
                <a:cs typeface="Times New Roman"/>
              </a:rPr>
              <a:t>страниц</a:t>
            </a:r>
            <a:r>
              <a:rPr lang="en-US" sz="2000" dirty="0">
                <a:latin typeface="Times New Roman"/>
                <a:cs typeface="Times New Roman"/>
              </a:rPr>
              <a:t>, а </a:t>
            </a:r>
            <a:r>
              <a:rPr lang="en-US" sz="2000" dirty="0" err="1">
                <a:latin typeface="Times New Roman"/>
                <a:cs typeface="Times New Roman"/>
              </a:rPr>
              <a:t>именно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для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работы</a:t>
            </a:r>
            <a:r>
              <a:rPr lang="en-US" sz="2000" dirty="0">
                <a:latin typeface="Times New Roman"/>
                <a:cs typeface="Times New Roman"/>
              </a:rPr>
              <a:t> с </a:t>
            </a:r>
            <a:r>
              <a:rPr lang="en-US" sz="2000" dirty="0" err="1">
                <a:latin typeface="Times New Roman"/>
                <a:cs typeface="Times New Roman"/>
              </a:rPr>
              <a:t>шрифтами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 err="1">
                <a:latin typeface="Times New Roman"/>
                <a:cs typeface="Times New Roman"/>
              </a:rPr>
              <a:t>цветами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расположением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элементов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</a:p>
          <a:p>
            <a:pPr marL="114300" indent="3429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/>
                <a:cs typeface="Times New Roman"/>
              </a:rPr>
              <a:t>PHP -</a:t>
            </a:r>
            <a:r>
              <a:rPr lang="en-US" sz="2000" dirty="0" err="1">
                <a:latin typeface="Times New Roman"/>
                <a:cs typeface="Times New Roman"/>
              </a:rPr>
              <a:t>скриптовый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dirty="0" err="1">
                <a:latin typeface="Times New Roman"/>
                <a:cs typeface="Times New Roman"/>
              </a:rPr>
              <a:t>сценарный</a:t>
            </a:r>
            <a:r>
              <a:rPr lang="en-US" sz="2000" dirty="0">
                <a:latin typeface="Times New Roman"/>
                <a:cs typeface="Times New Roman"/>
              </a:rPr>
              <a:t>) </a:t>
            </a:r>
            <a:r>
              <a:rPr lang="en-US" sz="2000" dirty="0" err="1">
                <a:latin typeface="Times New Roman"/>
                <a:cs typeface="Times New Roman"/>
              </a:rPr>
              <a:t>язык</a:t>
            </a:r>
            <a:r>
              <a:rPr lang="en-US" sz="2000" dirty="0">
                <a:latin typeface="Times New Roman"/>
                <a:cs typeface="Times New Roman"/>
              </a:rPr>
              <a:t>. </a:t>
            </a:r>
            <a:r>
              <a:rPr lang="en-US" sz="2000" dirty="0" err="1">
                <a:latin typeface="Times New Roman"/>
                <a:cs typeface="Times New Roman"/>
              </a:rPr>
              <a:t>На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таких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языках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пишут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сценарии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или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скрипты</a:t>
            </a:r>
            <a:r>
              <a:rPr lang="en-US" sz="2000" dirty="0">
                <a:latin typeface="Times New Roman"/>
                <a:cs typeface="Times New Roman"/>
              </a:rPr>
              <a:t> — </a:t>
            </a:r>
            <a:r>
              <a:rPr lang="en-US" sz="2000" dirty="0" err="1">
                <a:latin typeface="Times New Roman"/>
                <a:cs typeface="Times New Roman"/>
              </a:rPr>
              <a:t>программы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 err="1">
                <a:latin typeface="Times New Roman"/>
                <a:cs typeface="Times New Roman"/>
              </a:rPr>
              <a:t>которые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автоматизируют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небольшие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рутинные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задачи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</a:p>
          <a:p>
            <a:pPr marL="114300" indent="3429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/>
                <a:cs typeface="Times New Roman"/>
              </a:rPr>
              <a:t>JavaScript - </a:t>
            </a:r>
            <a:r>
              <a:rPr lang="en-US" sz="2000" dirty="0" err="1">
                <a:latin typeface="Times New Roman"/>
                <a:cs typeface="Times New Roman"/>
              </a:rPr>
              <a:t>язык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 err="1">
                <a:latin typeface="Times New Roman"/>
                <a:cs typeface="Times New Roman"/>
              </a:rPr>
              <a:t>который</a:t>
            </a:r>
            <a:r>
              <a:rPr lang="en-US" sz="2000" dirty="0">
                <a:latin typeface="Times New Roman"/>
                <a:cs typeface="Times New Roman"/>
              </a:rPr>
              <a:t> в </a:t>
            </a:r>
            <a:r>
              <a:rPr lang="en-US" sz="2000" dirty="0" err="1">
                <a:latin typeface="Times New Roman"/>
                <a:cs typeface="Times New Roman"/>
              </a:rPr>
              <a:t>своей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основе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содержит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скрипт</a:t>
            </a:r>
            <a:r>
              <a:rPr lang="en-US" sz="2000" dirty="0">
                <a:latin typeface="Times New Roman"/>
                <a:cs typeface="Times New Roman"/>
              </a:rPr>
              <a:t>. </a:t>
            </a:r>
            <a:r>
              <a:rPr lang="en-US" sz="2000" dirty="0" err="1">
                <a:latin typeface="Times New Roman"/>
                <a:cs typeface="Times New Roman"/>
              </a:rPr>
              <a:t>Это</a:t>
            </a:r>
            <a:r>
              <a:rPr lang="en-US" sz="2000" dirty="0">
                <a:latin typeface="Times New Roman"/>
                <a:cs typeface="Times New Roman"/>
              </a:rPr>
              <a:t> – </a:t>
            </a:r>
            <a:r>
              <a:rPr lang="en-US" sz="2000" dirty="0" err="1">
                <a:latin typeface="Times New Roman"/>
                <a:cs typeface="Times New Roman"/>
              </a:rPr>
              <a:t>документ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 err="1">
                <a:latin typeface="Times New Roman"/>
                <a:cs typeface="Times New Roman"/>
              </a:rPr>
              <a:t>описывающий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действия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 err="1">
                <a:latin typeface="Times New Roman"/>
                <a:cs typeface="Times New Roman"/>
              </a:rPr>
              <a:t>необходимые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для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обработки</a:t>
            </a:r>
            <a:r>
              <a:rPr lang="en-US" sz="2000" dirty="0">
                <a:latin typeface="Times New Roman"/>
                <a:cs typeface="Times New Roman"/>
              </a:rPr>
              <a:t> и </a:t>
            </a:r>
            <a:r>
              <a:rPr lang="en-US" sz="2000" dirty="0" err="1">
                <a:latin typeface="Times New Roman"/>
                <a:cs typeface="Times New Roman"/>
              </a:rPr>
              <a:t>выполнения</a:t>
            </a:r>
            <a:r>
              <a:rPr lang="en-US" sz="2000" dirty="0">
                <a:latin typeface="Times New Roman"/>
                <a:cs typeface="Times New Roman"/>
              </a:rPr>
              <a:t>. </a:t>
            </a:r>
            <a:endParaRPr lang="ru-RU" sz="2000" dirty="0" smtClean="0">
              <a:latin typeface="Times New Roman"/>
              <a:cs typeface="Times New Roman"/>
            </a:endParaRPr>
          </a:p>
          <a:p>
            <a:pPr marL="114300" indent="3429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SQL</a:t>
            </a:r>
            <a:r>
              <a:rPr lang="en-US" sz="2000" b="1" dirty="0" smtClean="0">
                <a:latin typeface="Times New Roman"/>
                <a:cs typeface="Times New Roman"/>
              </a:rPr>
              <a:t> -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это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язык запросов, который применяют, чтобы работать с базами данных, структурированных особым образом. Главные задачи SQL — составлять запросы так, чтобы находить среди большого объёма информации ту, что нужна для конкретных целей, сортировать её, структурировать и представлять в наиболее простом и понятном виде.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59" name="Graphic 185">
            <a:extLst>
              <a:ext uri="{FF2B5EF4-FFF2-40B4-BE49-F238E27FC236}">
                <a16:creationId xmlns:a16="http://schemas.microsoft.com/office/drawing/2014/main" xmlns="" id="{0C156BF8-7FF7-440F-BE2B-417DFFE8BF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B7067280-C3E7-4DF6-A345-B9FEF6EF8D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A78365A8-666B-4417-9D3C-554E6E6B2C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E71CAAFA-0A31-4308-AB9F-B1C84ABDF9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96AB1D25-144D-4BB4-A45C-60B8A094F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069F0FB4-779A-48FC-AC33-784F177C92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1686783" y="6313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537500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3738638-B364-1995-EBEF-E0623F5A5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935" y="129802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Почему именно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HTML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73AB6F0-ED6B-7F5E-BAA3-BDA638052E7C}"/>
              </a:ext>
            </a:extLst>
          </p:cNvPr>
          <p:cNvSpPr txBox="1"/>
          <p:nvPr/>
        </p:nvSpPr>
        <p:spPr>
          <a:xfrm>
            <a:off x="921684" y="1535206"/>
            <a:ext cx="7520828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ru-RU" sz="2400" dirty="0">
                <a:latin typeface="Times New Roman"/>
                <a:ea typeface="+mn-lt"/>
                <a:cs typeface="+mn-lt"/>
              </a:rPr>
              <a:t>HTML </a:t>
            </a:r>
            <a:r>
              <a:rPr lang="ru-RU" sz="2400" dirty="0">
                <a:latin typeface="Times New Roman"/>
                <a:ea typeface="+mn-lt"/>
                <a:cs typeface="Times New Roman"/>
              </a:rPr>
              <a:t>помогает</a:t>
            </a:r>
            <a:r>
              <a:rPr lang="ru-RU" sz="2400" dirty="0">
                <a:latin typeface="Times New Roman"/>
                <a:cs typeface="Times New Roman"/>
              </a:rPr>
              <a:t> создавать структуру веб-сайта и является широко используемым языком разметки.</a:t>
            </a:r>
            <a:endParaRPr lang="ru-RU"/>
          </a:p>
          <a:p>
            <a:pPr marL="342900" indent="-342900">
              <a:buFont typeface="Courier New"/>
              <a:buChar char="o"/>
            </a:pPr>
            <a:r>
              <a:rPr lang="ru-RU" sz="2400" dirty="0">
                <a:latin typeface="Times New Roman"/>
                <a:cs typeface="Times New Roman"/>
              </a:rPr>
              <a:t>Его легко освоить</a:t>
            </a:r>
          </a:p>
          <a:p>
            <a:pPr marL="342900" indent="-342900">
              <a:buFont typeface="Courier New"/>
              <a:buChar char="o"/>
            </a:pPr>
            <a:r>
              <a:rPr lang="ru-RU" sz="2400" dirty="0">
                <a:latin typeface="Times New Roman"/>
                <a:cs typeface="Times New Roman"/>
              </a:rPr>
              <a:t>Каждый браузер поддерживает язык HTML.</a:t>
            </a:r>
          </a:p>
          <a:p>
            <a:pPr marL="342900" indent="-342900">
              <a:buFont typeface="Courier New"/>
              <a:buChar char="o"/>
            </a:pPr>
            <a:r>
              <a:rPr lang="ru-RU" sz="2400" dirty="0">
                <a:latin typeface="Times New Roman"/>
                <a:cs typeface="Times New Roman"/>
              </a:rPr>
              <a:t>Легко редактировать как обычный текст.</a:t>
            </a:r>
          </a:p>
          <a:p>
            <a:pPr marL="342900" indent="-342900">
              <a:buFont typeface="Courier New"/>
              <a:buChar char="o"/>
            </a:pPr>
            <a:r>
              <a:rPr lang="ru-RU" sz="2400" dirty="0">
                <a:latin typeface="Times New Roman"/>
                <a:cs typeface="Times New Roman"/>
              </a:rPr>
              <a:t>Также позволяет использовать шаблоны, что упрощает создание веб-страницы.</a:t>
            </a:r>
          </a:p>
          <a:p>
            <a:pPr marL="342900" indent="-342900">
              <a:buFont typeface="Courier New"/>
              <a:buChar char="o"/>
            </a:pPr>
            <a:r>
              <a:rPr lang="ru-RU" sz="2400" dirty="0">
                <a:latin typeface="Times New Roman"/>
                <a:ea typeface="+mn-lt"/>
                <a:cs typeface="+mn-lt"/>
              </a:rPr>
              <a:t>Имеет небольшой вес и быстро загружается.</a:t>
            </a:r>
            <a:endParaRPr lang="ru-RU" sz="2400" dirty="0">
              <a:latin typeface="Times New Roman"/>
              <a:ea typeface="+mn-lt"/>
              <a:cs typeface="Times New Roman"/>
            </a:endParaRPr>
          </a:p>
          <a:p>
            <a:pPr marL="342900" indent="-342900">
              <a:buFont typeface="Courier New"/>
              <a:buChar char="o"/>
            </a:pPr>
            <a:r>
              <a:rPr lang="ru-RU" sz="2400" dirty="0">
                <a:latin typeface="Times New Roman"/>
                <a:ea typeface="+mn-lt"/>
                <a:cs typeface="+mn-lt"/>
              </a:rPr>
              <a:t>Имеет много тегов и атрибутов, которые могут сократить вашу строку кода.</a:t>
            </a:r>
            <a:endParaRPr lang="ru-RU" sz="2400">
              <a:latin typeface="Times New Roman"/>
              <a:cs typeface="Times New Roman"/>
            </a:endParaRPr>
          </a:p>
          <a:p>
            <a:endParaRPr lang="ru-RU" dirty="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xmlns="" id="{1C70DB2F-97DA-0FAC-A657-557A1AFE9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606" y="1653988"/>
            <a:ext cx="3684494" cy="36844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86783" y="6313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249006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3738638-B364-1995-EBEF-E0623F5A5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935" y="129802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Почему именно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CSS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73AB6F0-ED6B-7F5E-BAA3-BDA638052E7C}"/>
              </a:ext>
            </a:extLst>
          </p:cNvPr>
          <p:cNvSpPr txBox="1"/>
          <p:nvPr/>
        </p:nvSpPr>
        <p:spPr>
          <a:xfrm>
            <a:off x="750435" y="1719960"/>
            <a:ext cx="7868209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ru-RU" sz="2400" dirty="0">
                <a:latin typeface="Times New Roman"/>
                <a:ea typeface="+mn-lt"/>
                <a:cs typeface="+mn-lt"/>
              </a:rPr>
              <a:t>Простота языка CSS вместе дает возможность сократить время на разработку и поддержку сайта.</a:t>
            </a:r>
            <a:endParaRPr lang="ru-RU" sz="2400" dirty="0">
              <a:latin typeface="Times New Roman"/>
              <a:cs typeface="Times New Roman"/>
            </a:endParaRPr>
          </a:p>
          <a:p>
            <a:pPr marL="342900" indent="-342900">
              <a:buFont typeface="Courier New"/>
              <a:buChar char="o"/>
            </a:pPr>
            <a:r>
              <a:rPr lang="ru-RU" sz="2400" dirty="0">
                <a:latin typeface="Times New Roman"/>
                <a:ea typeface="+mn-lt"/>
                <a:cs typeface="+mn-lt"/>
              </a:rPr>
              <a:t>Имеется несколько  вариантов дизайнов страницы для просмотра на разных устройствах.</a:t>
            </a:r>
            <a:endParaRPr lang="ru-RU" sz="2400" dirty="0">
              <a:latin typeface="Times New Roman"/>
              <a:cs typeface="Times New Roman"/>
            </a:endParaRPr>
          </a:p>
          <a:p>
            <a:pPr marL="342900" indent="-342900">
              <a:buFont typeface="Courier New"/>
              <a:buChar char="o"/>
            </a:pPr>
            <a:r>
              <a:rPr lang="ru-RU" sz="2400" dirty="0">
                <a:latin typeface="Times New Roman"/>
                <a:ea typeface="+mn-lt"/>
                <a:cs typeface="+mn-lt"/>
              </a:rPr>
              <a:t>Уменьшается время загрузки страниц </a:t>
            </a:r>
            <a:r>
              <a:rPr lang="ru-RU" sz="2400" dirty="0" err="1">
                <a:latin typeface="Times New Roman"/>
                <a:ea typeface="+mn-lt"/>
                <a:cs typeface="+mn-lt"/>
              </a:rPr>
              <a:t>web</a:t>
            </a:r>
            <a:r>
              <a:rPr lang="ru-RU" sz="2400" dirty="0">
                <a:latin typeface="Times New Roman"/>
                <a:ea typeface="+mn-lt"/>
                <a:cs typeface="+mn-lt"/>
              </a:rPr>
              <a:t>-сайта.</a:t>
            </a:r>
            <a:endParaRPr lang="ru-RU" sz="2400">
              <a:latin typeface="Times New Roman"/>
              <a:ea typeface="+mn-lt"/>
              <a:cs typeface="Times New Roman"/>
            </a:endParaRPr>
          </a:p>
          <a:p>
            <a:pPr marL="342900" indent="-342900">
              <a:buFont typeface="Courier New"/>
              <a:buChar char="o"/>
            </a:pPr>
            <a:r>
              <a:rPr lang="ru-RU" sz="2400" dirty="0">
                <a:latin typeface="Times New Roman"/>
                <a:ea typeface="+mn-lt"/>
                <a:cs typeface="+mn-lt"/>
              </a:rPr>
              <a:t>Простота изменения дизайна. Один CSS управляет отображением множества HTML-страниц. </a:t>
            </a:r>
            <a:endParaRPr lang="ru-RU" sz="2400">
              <a:latin typeface="Times New Roman"/>
              <a:ea typeface="+mn-lt"/>
              <a:cs typeface="Times New Roman"/>
            </a:endParaRPr>
          </a:p>
          <a:p>
            <a:pPr marL="342900" indent="-342900">
              <a:buFont typeface="Courier New"/>
              <a:buChar char="o"/>
            </a:pPr>
            <a:r>
              <a:rPr lang="ru-RU" sz="2400" dirty="0">
                <a:latin typeface="Times New Roman"/>
                <a:ea typeface="+mn-lt"/>
                <a:cs typeface="+mn-lt"/>
              </a:rPr>
              <a:t>Повышение совместимости с разными платформами за счет использования </a:t>
            </a:r>
            <a:r>
              <a:rPr lang="ru-RU" sz="2400" dirty="0" err="1">
                <a:latin typeface="Times New Roman"/>
                <a:ea typeface="+mn-lt"/>
                <a:cs typeface="+mn-lt"/>
              </a:rPr>
              <a:t>web</a:t>
            </a:r>
            <a:r>
              <a:rPr lang="ru-RU" sz="2400" dirty="0">
                <a:latin typeface="Times New Roman"/>
                <a:ea typeface="+mn-lt"/>
                <a:cs typeface="+mn-lt"/>
              </a:rPr>
              <a:t>-стандартов.</a:t>
            </a:r>
            <a:endParaRPr lang="ru-RU" sz="2400" dirty="0">
              <a:latin typeface="Times New Roman"/>
              <a:cs typeface="Times New Roman"/>
            </a:endParaRPr>
          </a:p>
          <a:p>
            <a:pPr marL="342900" indent="-342900">
              <a:buFont typeface="Courier New"/>
              <a:buChar char="o"/>
            </a:pPr>
            <a:endParaRPr lang="ru-RU" sz="2400" dirty="0">
              <a:latin typeface="Times New Roman"/>
              <a:cs typeface="Times New Roman"/>
            </a:endParaRPr>
          </a:p>
          <a:p>
            <a:endParaRPr lang="ru-RU" sz="2400" dirty="0">
              <a:latin typeface="Times New Roman"/>
              <a:cs typeface="Times New Roman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158BA3F3-5DB2-D0E6-EB3E-2F65E002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841" y="1452282"/>
            <a:ext cx="3706906" cy="37181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86783" y="6313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87169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3738638-B364-1995-EBEF-E0623F5A5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935" y="129802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Почему именно 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JavaScript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73AB6F0-ED6B-7F5E-BAA3-BDA638052E7C}"/>
              </a:ext>
            </a:extLst>
          </p:cNvPr>
          <p:cNvSpPr txBox="1"/>
          <p:nvPr/>
        </p:nvSpPr>
        <p:spPr>
          <a:xfrm>
            <a:off x="820831" y="1524000"/>
            <a:ext cx="8495739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ru-RU" sz="2400" dirty="0">
                <a:latin typeface="Times New Roman"/>
                <a:ea typeface="+mn-lt"/>
                <a:cs typeface="+mn-lt"/>
              </a:rPr>
              <a:t>Незаменимость в веб-разработке. JS – это основная «технология» для клиент-серверных моделей.</a:t>
            </a:r>
            <a:endParaRPr lang="ru-RU" sz="2400" dirty="0">
              <a:latin typeface="Times New Roman"/>
              <a:cs typeface="Times New Roman"/>
            </a:endParaRPr>
          </a:p>
          <a:p>
            <a:pPr marL="285750" indent="-285750">
              <a:buFont typeface="Courier New"/>
              <a:buChar char="o"/>
            </a:pPr>
            <a:r>
              <a:rPr lang="ru-RU" sz="2400" dirty="0">
                <a:latin typeface="Times New Roman"/>
                <a:ea typeface="+mn-lt"/>
                <a:cs typeface="+mn-lt"/>
              </a:rPr>
              <a:t>Наличие полной интеграции с версткой страниц и серверной частью.</a:t>
            </a:r>
            <a:endParaRPr lang="ru-RU" sz="2400" dirty="0">
              <a:latin typeface="Times New Roman"/>
              <a:cs typeface="Times New Roman"/>
            </a:endParaRPr>
          </a:p>
          <a:p>
            <a:pPr marL="285750" indent="-285750">
              <a:buFont typeface="Courier New"/>
              <a:buChar char="o"/>
            </a:pPr>
            <a:r>
              <a:rPr lang="ru-RU" sz="2400" dirty="0">
                <a:latin typeface="Times New Roman"/>
                <a:ea typeface="+mn-lt"/>
                <a:cs typeface="+mn-lt"/>
              </a:rPr>
              <a:t>Рациональность применения и простоту.</a:t>
            </a:r>
          </a:p>
          <a:p>
            <a:pPr marL="285750" indent="-285750">
              <a:buFont typeface="Courier New"/>
              <a:buChar char="o"/>
            </a:pPr>
            <a:r>
              <a:rPr lang="ru-RU" sz="2400" dirty="0">
                <a:latin typeface="Times New Roman"/>
                <a:ea typeface="+mn-lt"/>
                <a:cs typeface="+mn-lt"/>
              </a:rPr>
              <a:t>Скорость работы. JS может сделать итоговое приложение более быстрым и удобным.</a:t>
            </a:r>
            <a:endParaRPr lang="ru-RU" sz="2400" dirty="0">
              <a:latin typeface="Times New Roman"/>
              <a:cs typeface="Times New Roman"/>
            </a:endParaRPr>
          </a:p>
          <a:p>
            <a:pPr marL="285750" indent="-285750">
              <a:buFont typeface="Courier New"/>
              <a:buChar char="o"/>
            </a:pPr>
            <a:r>
              <a:rPr lang="ru-RU" sz="2400" dirty="0">
                <a:latin typeface="Times New Roman"/>
                <a:ea typeface="+mn-lt"/>
                <a:cs typeface="+mn-lt"/>
              </a:rPr>
              <a:t>Производительность.</a:t>
            </a:r>
            <a:endParaRPr lang="ru-RU" sz="2400" dirty="0">
              <a:latin typeface="Times New Roman"/>
              <a:cs typeface="Times New Roman"/>
            </a:endParaRPr>
          </a:p>
          <a:p>
            <a:pPr marL="285750" indent="-285750">
              <a:buFont typeface="Courier New"/>
              <a:buChar char="o"/>
            </a:pPr>
            <a:r>
              <a:rPr lang="ru-RU" sz="2400" dirty="0">
                <a:latin typeface="Times New Roman"/>
                <a:ea typeface="+mn-lt"/>
                <a:cs typeface="+mn-lt"/>
              </a:rPr>
              <a:t>Комфортность использования пользовательских интерфейсов.</a:t>
            </a:r>
            <a:endParaRPr lang="ru-RU" sz="2400" dirty="0">
              <a:latin typeface="Times New Roman"/>
              <a:cs typeface="Times New Roman"/>
            </a:endParaRPr>
          </a:p>
          <a:p>
            <a:pPr marL="285750" indent="-285750">
              <a:buFont typeface="Courier New"/>
              <a:buChar char="o"/>
            </a:pPr>
            <a:r>
              <a:rPr lang="ru-RU" sz="2400" dirty="0">
                <a:latin typeface="Times New Roman"/>
                <a:ea typeface="+mn-lt"/>
                <a:cs typeface="+mn-lt"/>
              </a:rPr>
              <a:t>Наличие собственной мощной экосистемы (инфраструктуры). </a:t>
            </a:r>
            <a:endParaRPr lang="ru-RU" sz="2400" dirty="0">
              <a:latin typeface="Times New Roman"/>
              <a:cs typeface="Times New Roman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18738295-A54D-F760-B93F-27A8EC3FE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224" y="1857703"/>
            <a:ext cx="3180229" cy="36356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86783" y="6313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238647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3738638-B364-1995-EBEF-E0623F5A5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935" y="129802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Почему именно PHP?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73AB6F0-ED6B-7F5E-BAA3-BDA638052E7C}"/>
              </a:ext>
            </a:extLst>
          </p:cNvPr>
          <p:cNvSpPr txBox="1"/>
          <p:nvPr/>
        </p:nvSpPr>
        <p:spPr>
          <a:xfrm>
            <a:off x="708772" y="1871382"/>
            <a:ext cx="7711327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285750">
              <a:buFont typeface="Courier New"/>
              <a:buChar char="o"/>
            </a:pPr>
            <a:r>
              <a:rPr lang="ru-RU" sz="2400" dirty="0">
                <a:latin typeface="Times New Roman"/>
                <a:ea typeface="+mn-lt"/>
                <a:cs typeface="+mn-lt"/>
              </a:rPr>
              <a:t>Высокая скорость работы и, соответственно, общая производительность ресурсов.</a:t>
            </a:r>
            <a:endParaRPr lang="ru-RU" sz="2400" dirty="0">
              <a:latin typeface="Times New Roman"/>
              <a:cs typeface="Times New Roman"/>
            </a:endParaRPr>
          </a:p>
          <a:p>
            <a:pPr marL="342900" indent="-285750">
              <a:buFont typeface="Courier New"/>
              <a:buChar char="o"/>
            </a:pPr>
            <a:r>
              <a:rPr lang="ru-RU" sz="2400" dirty="0" err="1">
                <a:latin typeface="Times New Roman"/>
                <a:ea typeface="+mn-lt"/>
                <a:cs typeface="+mn-lt"/>
              </a:rPr>
              <a:t>Бюджетность</a:t>
            </a:r>
            <a:r>
              <a:rPr lang="ru-RU" sz="2400" dirty="0">
                <a:latin typeface="Times New Roman"/>
                <a:ea typeface="+mn-lt"/>
                <a:cs typeface="+mn-lt"/>
              </a:rPr>
              <a:t>, экономичность. Найти специалиста не представляется проблемой, стоимость написания программ на </a:t>
            </a:r>
            <a:r>
              <a:rPr lang="ru-RU" sz="2400" dirty="0" err="1">
                <a:latin typeface="Times New Roman"/>
                <a:ea typeface="+mn-lt"/>
                <a:cs typeface="+mn-lt"/>
              </a:rPr>
              <a:t>php</a:t>
            </a:r>
            <a:r>
              <a:rPr lang="ru-RU" sz="2400" dirty="0">
                <a:latin typeface="Times New Roman"/>
                <a:ea typeface="+mn-lt"/>
                <a:cs typeface="+mn-lt"/>
              </a:rPr>
              <a:t> не высока.</a:t>
            </a:r>
            <a:endParaRPr lang="ru-RU" sz="2400" dirty="0">
              <a:latin typeface="Times New Roman"/>
              <a:cs typeface="Times New Roman"/>
            </a:endParaRPr>
          </a:p>
          <a:p>
            <a:pPr marL="342900" indent="-285750">
              <a:buFont typeface="Courier New"/>
              <a:buChar char="o"/>
            </a:pPr>
            <a:r>
              <a:rPr lang="ru-RU" sz="2400" dirty="0">
                <a:latin typeface="Times New Roman"/>
                <a:ea typeface="+mn-lt"/>
                <a:cs typeface="+mn-lt"/>
              </a:rPr>
              <a:t>Простота освоения, простой синтаксис.</a:t>
            </a:r>
            <a:endParaRPr lang="ru-RU" sz="2400" dirty="0">
              <a:latin typeface="Times New Roman"/>
              <a:cs typeface="Times New Roman"/>
            </a:endParaRPr>
          </a:p>
          <a:p>
            <a:pPr marL="342900" indent="-285750">
              <a:buFont typeface="Courier New"/>
              <a:buChar char="o"/>
            </a:pPr>
            <a:r>
              <a:rPr lang="ru-RU" sz="2400" dirty="0">
                <a:latin typeface="Times New Roman"/>
                <a:ea typeface="+mn-lt"/>
                <a:cs typeface="+mn-lt"/>
              </a:rPr>
              <a:t>Отличная совместимость и переносимость — </a:t>
            </a:r>
            <a:r>
              <a:rPr lang="ru-RU" sz="2400" dirty="0" err="1">
                <a:latin typeface="Times New Roman"/>
                <a:ea typeface="+mn-lt"/>
                <a:cs typeface="+mn-lt"/>
              </a:rPr>
              <a:t>php</a:t>
            </a:r>
            <a:r>
              <a:rPr lang="ru-RU" sz="2400" dirty="0">
                <a:latin typeface="Times New Roman"/>
                <a:ea typeface="+mn-lt"/>
                <a:cs typeface="+mn-lt"/>
              </a:rPr>
              <a:t>-коды работают одинаково хорошо с разными платформами.</a:t>
            </a:r>
            <a:endParaRPr lang="ru-RU" sz="2400" dirty="0">
              <a:latin typeface="Times New Roman"/>
              <a:cs typeface="Times New Roman"/>
            </a:endParaRPr>
          </a:p>
          <a:p>
            <a:pPr marL="342900" indent="-285750">
              <a:buFont typeface="Courier New"/>
              <a:buChar char="o"/>
            </a:pPr>
            <a:endParaRPr lang="ru-RU" sz="2400" dirty="0">
              <a:latin typeface="Times New Roman"/>
              <a:cs typeface="Times New Roman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5E99D8E7-5425-B46E-A79F-BC29CB644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429" y="1520414"/>
            <a:ext cx="3785347" cy="36602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86783" y="6313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718611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>
                    <a:lumMod val="50000"/>
                  </a:schemeClr>
                </a:solidFill>
              </a:rPr>
              <a:t>Почему именно PHP?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10126" y="1781816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Независим от СУБД;</a:t>
            </a:r>
          </a:p>
          <a:p>
            <a:pPr marL="342900" indent="-342900">
              <a:buFont typeface="Courier New"/>
              <a:buChar char="o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Возможно использовать как в локальных так и в многопользовательских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СУБД;</a:t>
            </a:r>
          </a:p>
          <a:p>
            <a:pPr marL="342900" indent="-342900">
              <a:buFont typeface="Courier New"/>
              <a:buChar char="o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Реляционная основа языка, поэтому прост для изучения;</a:t>
            </a:r>
          </a:p>
          <a:p>
            <a:pPr marL="342900" indent="-342900">
              <a:buFont typeface="Courier New"/>
              <a:buChar char="o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Несмотря на простоту,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SQL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является мощным языком; разумно пользуясь его элементами, можно выполнять очень сложные операции с базами данных;</a:t>
            </a:r>
          </a:p>
          <a:p>
            <a:pPr marL="342900" indent="-342900">
              <a:buFont typeface="Courier New"/>
              <a:buChar char="o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Возможно использовать как в локальных так и в многопользовательских СУБД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 descr="C:\Users\User\Downloads\png-transparent-microsoft-sql-server-database-query-language-insert-table-furniture-orange-dat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79551" y="1139867"/>
            <a:ext cx="7884325" cy="411356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686783" y="6313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7</a:t>
            </a: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3738638-B364-1995-EBEF-E0623F5A5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935" y="129802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  <a:ea typeface="+mj-lt"/>
                <a:cs typeface="+mj-lt"/>
              </a:rPr>
              <a:t>Среда разработки и его назначение:</a:t>
            </a:r>
            <a:endParaRPr lang="ru-R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73AB6F0-ED6B-7F5E-BAA3-BDA638052E7C}"/>
              </a:ext>
            </a:extLst>
          </p:cNvPr>
          <p:cNvSpPr txBox="1"/>
          <p:nvPr/>
        </p:nvSpPr>
        <p:spPr>
          <a:xfrm>
            <a:off x="1179419" y="1266264"/>
            <a:ext cx="9840444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endParaRPr lang="ru-RU" sz="2400" dirty="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ru-RU" sz="2800" b="1" dirty="0">
                <a:latin typeface="Times New Roman"/>
                <a:ea typeface="+mn-lt"/>
                <a:cs typeface="+mn-lt"/>
              </a:rPr>
              <a:t>Visual Studio Code</a:t>
            </a:r>
            <a:r>
              <a:rPr lang="ru-RU" sz="2800" dirty="0">
                <a:latin typeface="Times New Roman"/>
                <a:ea typeface="+mn-lt"/>
                <a:cs typeface="+mn-lt"/>
              </a:rPr>
              <a:t> - Текстовый редактор, разработанный Microsoft для Windows, Linux и </a:t>
            </a:r>
            <a:r>
              <a:rPr lang="ru-RU" sz="2800" dirty="0" err="1">
                <a:latin typeface="Times New Roman"/>
                <a:ea typeface="+mn-lt"/>
                <a:cs typeface="+mn-lt"/>
              </a:rPr>
              <a:t>macOS</a:t>
            </a:r>
            <a:r>
              <a:rPr lang="ru-RU" sz="2800" dirty="0">
                <a:latin typeface="Times New Roman"/>
                <a:ea typeface="+mn-lt"/>
                <a:cs typeface="+mn-lt"/>
              </a:rPr>
              <a:t>. Позиционируется как «лёгкий» редактор кода для кроссплатформенной разработки веб- и облачных приложений.</a:t>
            </a:r>
          </a:p>
          <a:p>
            <a:pPr>
              <a:buFont typeface="Arial"/>
              <a:buChar char="•"/>
            </a:pPr>
            <a:r>
              <a:rPr lang="ru-RU" sz="2800" b="1" dirty="0" err="1" smtClean="0">
                <a:latin typeface="Times New Roman"/>
                <a:ea typeface="+mn-lt"/>
                <a:cs typeface="+mn-lt"/>
              </a:rPr>
              <a:t>Php</a:t>
            </a:r>
            <a:r>
              <a:rPr lang="en-US" sz="2800" b="1" dirty="0" smtClean="0">
                <a:latin typeface="Times New Roman"/>
                <a:ea typeface="+mn-lt"/>
                <a:cs typeface="+mn-lt"/>
              </a:rPr>
              <a:t>M</a:t>
            </a:r>
            <a:r>
              <a:rPr lang="ru-RU" sz="2800" b="1" dirty="0" err="1" smtClean="0">
                <a:latin typeface="Times New Roman"/>
                <a:ea typeface="+mn-lt"/>
                <a:cs typeface="+mn-lt"/>
              </a:rPr>
              <a:t>y</a:t>
            </a:r>
            <a:r>
              <a:rPr lang="en-US" sz="2800" b="1" dirty="0" smtClean="0">
                <a:latin typeface="Times New Roman"/>
                <a:ea typeface="+mn-lt"/>
                <a:cs typeface="+mn-lt"/>
              </a:rPr>
              <a:t>A</a:t>
            </a:r>
            <a:r>
              <a:rPr lang="ru-RU" sz="2800" b="1" dirty="0" err="1" smtClean="0">
                <a:latin typeface="Times New Roman"/>
                <a:ea typeface="+mn-lt"/>
                <a:cs typeface="+mn-lt"/>
              </a:rPr>
              <a:t>dmin</a:t>
            </a:r>
            <a:r>
              <a:rPr lang="ru-RU" sz="2800" dirty="0">
                <a:latin typeface="Times New Roman"/>
                <a:ea typeface="+mn-lt"/>
                <a:cs typeface="+mn-lt"/>
              </a:rPr>
              <a:t>.- это популярный инструмент администрирования, который работает на веб-сервере и предоставляет веб-интерфейс к серверам MySQL. Основные достоинства - независимость от платформы, широкий набор функций и доступ через браузер и простой интерфейс.</a:t>
            </a:r>
            <a:endParaRPr lang="ru-RU" sz="2800" dirty="0">
              <a:latin typeface="Times New Roman"/>
              <a:cs typeface="Times New Roman"/>
            </a:endParaRPr>
          </a:p>
          <a:p>
            <a:pPr marL="342900" indent="-285750">
              <a:buFont typeface="Courier New"/>
              <a:buChar char="o"/>
            </a:pPr>
            <a:endParaRPr lang="ru-RU" sz="2400" dirty="0">
              <a:latin typeface="Times New Roman"/>
              <a:cs typeface="Times New Roman"/>
            </a:endParaRPr>
          </a:p>
          <a:p>
            <a:pPr marL="342900" indent="-285750">
              <a:buFont typeface="Courier New"/>
              <a:buChar char="o"/>
            </a:pPr>
            <a:endParaRPr lang="ru-RU" sz="2400" dirty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86783" y="6313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80235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3738638-B364-1995-EBEF-E0623F5A5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41" y="129802"/>
            <a:ext cx="12196481" cy="1325563"/>
          </a:xfrm>
        </p:spPr>
        <p:txBody>
          <a:bodyPr/>
          <a:lstStyle/>
          <a:p>
            <a:pPr algn="ctr"/>
            <a:r>
              <a:rPr lang="en-US" b="1" cap="all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+mj-lt"/>
                <a:cs typeface="Times New Roman"/>
              </a:rPr>
              <a:t>АРХИТЕКТУРА ПРИЛОЖЕНИЯ</a:t>
            </a:r>
            <a:endParaRPr lang="ru-RU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3394" y="1560346"/>
            <a:ext cx="9199563" cy="4314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1686783" y="6313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51276003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59</TotalTime>
  <Words>598</Words>
  <Application>Microsoft Office PowerPoint</Application>
  <PresentationFormat>Произвольный</PresentationFormat>
  <Paragraphs>80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FunkyShapesVTI</vt:lpstr>
      <vt:lpstr>Министерство образования и науки Республики Башкортостан Государственное бюджетное профессиональное образовательное учреждение Уфимский колледж статистики, информатики и вычислительной техники </vt:lpstr>
      <vt:lpstr>Перечень используемых языков программирования</vt:lpstr>
      <vt:lpstr>Почему именно HTML?</vt:lpstr>
      <vt:lpstr>Почему именно CSS?</vt:lpstr>
      <vt:lpstr>Почему именно JavaScript?</vt:lpstr>
      <vt:lpstr>Почему именно PHP?</vt:lpstr>
      <vt:lpstr>Почему именно PHP?</vt:lpstr>
      <vt:lpstr>Среда разработки и его назначение:</vt:lpstr>
      <vt:lpstr>АРХИТЕКТУРА ПРИЛОЖЕНИЯ</vt:lpstr>
      <vt:lpstr>Рекомендуемые требования к аппаратному обеспечению пользователя сайта </vt:lpstr>
      <vt:lpstr>Стиль программирования </vt:lpstr>
      <vt:lpstr>Стандарт оформления кода. 6 общих правил:</vt:lpstr>
      <vt:lpstr>Пример оформления кода</vt:lpstr>
      <vt:lpstr>Спасибо за внимание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User</cp:lastModifiedBy>
  <cp:revision>461</cp:revision>
  <dcterms:created xsi:type="dcterms:W3CDTF">2022-12-07T16:48:22Z</dcterms:created>
  <dcterms:modified xsi:type="dcterms:W3CDTF">2022-12-16T15:19:08Z</dcterms:modified>
</cp:coreProperties>
</file>